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2A67"/>
    <a:srgbClr val="FF8484"/>
    <a:srgbClr val="FCB6C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DA0DB-AD07-43A1-B5AC-9EF808E91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BD0642-BF09-4FBA-B745-D6BC73682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00895-2572-4ACC-9793-A3F577D9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2AA1BC-E45F-4D14-8095-BFFE0640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9545B-10CF-4F04-BED5-F4064C57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12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24749-DC5D-412A-859D-5B3218CC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76E7AF-D718-453D-8D4E-DC1BC5365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151337-C5B9-4415-9110-FC085827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76124F-910B-45B3-A3F0-EEE2185D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A7A043-10A8-4BEA-8977-E0D5B373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5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F70F1A-41A5-42FD-A162-8411549F4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5E7C22-9D6C-4693-8FB5-4E41F2E3C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880C34-10C5-4694-8E91-45ADC057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3304C3-94C6-4DB4-B4AC-1C885F2D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C6390D-EBC5-428D-9A51-F52A98F3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13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3EEDE-B532-4B31-8FAB-4E406BE3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A9088-E46F-4D2F-9715-100BE2DC4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E325A8-08C2-4315-BC40-52EDFF65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D3A17C-E18B-4B38-8D52-CF158E97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E60A3-325D-46CF-8969-FFE572A6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8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F1808-17FB-4CC4-AAB8-5901CB89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8FDDEE-6C45-4CA1-B335-CAB81E1AF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6D2C8-CE3A-4D53-A14B-E98639AA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A48BE2-9CAD-4F03-A702-5258BBE7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F06CC-2550-43D5-AFBC-32373876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77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73CA4-1D70-4796-99E9-7746E1DC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6F4024-7236-46E0-9B14-91E0EB65C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D9D2B1-F240-4416-B200-BBFB37E17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499B4-BD17-4555-9B67-587BA0E8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264CFC-0F60-4968-BE76-8E6B3AE0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77ACF5-5B33-4B80-B3E9-51186B37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1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816F7-65C7-43A3-B652-B3443585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5AB063-5C91-4454-93F1-E7A214E45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4269FD-565C-4C54-B742-6BBB9EF87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9FA961-D0E8-47B3-91BB-5A6BDD983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08B3C4-4F5D-48B1-9137-1E815F43D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987FC2-C94E-42DA-958F-AE602F9E7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F2824-41B1-431B-8149-76AB3157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5399FE5-9907-4EB5-8839-BFD0AE4E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1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EF5C9-A2C0-45F9-BE19-4D8EC4810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856E0D-F0B1-48C5-B0D4-A45AB9F41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F7C7FF-CC4E-4E0F-BAAD-0A1DB974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A834F6-4A0D-4DBE-88E8-8CAC0C04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1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C2E860-4C2E-4D65-8FBD-1EAE7C19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5C01CF-66C2-4A8B-A024-16407B94A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CE2C59-1492-49FF-BC3C-31E35E276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5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246E7-CAC0-4D8A-811B-B0FB101B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47BD70-E8B6-4C61-AD5A-CB412B6E8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A02F7C-904B-48F6-866F-B174FA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69B133-39D5-49B9-8149-93A4629A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9A6248-E5DB-4E60-8E0A-3495591F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73020A-8414-4D2D-86C5-62A1E3AA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1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2D3C5-1090-48AC-81FB-EFC84355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3A7BF9-7F84-4F62-95E3-1E89CAC1F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9A37D4-3429-4318-83EC-107C0DA92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4F59DA-ABF3-47D3-B18D-63BDC36A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F20AF9-860D-4619-A5C9-09B59041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3DBB2F-ABEB-4151-B5B2-D3DD34D7A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4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6BC69-0893-4D76-A357-7BC11111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2B7475-E4AB-4E38-BECE-42A9589C4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D71509-9A3C-401F-93F0-A159EFB12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3161-8862-4BF7-961C-ABCADD3575E1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EF4B2F-DB0B-4D47-A87A-92A89FBAB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7ABBF-661E-4DE1-ADB9-CFA2B5215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35227-02F6-44FF-8ACB-605070DE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6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1.xml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21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3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N1Cyr0ZK9M" TargetMode="External"/><Relationship Id="rId5" Type="http://schemas.openxmlformats.org/officeDocument/2006/relationships/image" Target="../media/image3.pn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5.png"/><Relationship Id="rId3" Type="http://schemas.openxmlformats.org/officeDocument/2006/relationships/hyperlink" Target="https://ru.howtopronounce.com/dog/186933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ru.howtopronounce.com/fox/3188746" TargetMode="External"/><Relationship Id="rId17" Type="http://schemas.openxmlformats.org/officeDocument/2006/relationships/image" Target="../media/image30.jpg"/><Relationship Id="rId2" Type="http://schemas.openxmlformats.org/officeDocument/2006/relationships/image" Target="../media/image4.png"/><Relationship Id="rId16" Type="http://schemas.openxmlformats.org/officeDocument/2006/relationships/hyperlink" Target="https://ru.howtopronounce.com/cat/2007564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11" Type="http://schemas.openxmlformats.org/officeDocument/2006/relationships/image" Target="../media/image23.png"/><Relationship Id="rId5" Type="http://schemas.openxmlformats.org/officeDocument/2006/relationships/hyperlink" Target="https://ru.howtopronounce.com/wolf/6135453" TargetMode="External"/><Relationship Id="rId15" Type="http://schemas.openxmlformats.org/officeDocument/2006/relationships/image" Target="../media/image26.png"/><Relationship Id="rId10" Type="http://schemas.openxmlformats.org/officeDocument/2006/relationships/hyperlink" Target="https://ru.howtopronounce.com/frog/1308656" TargetMode="External"/><Relationship Id="rId4" Type="http://schemas.openxmlformats.org/officeDocument/2006/relationships/image" Target="../media/image29.jpg"/><Relationship Id="rId9" Type="http://schemas.openxmlformats.org/officeDocument/2006/relationships/image" Target="../media/image3.png"/><Relationship Id="rId14" Type="http://schemas.openxmlformats.org/officeDocument/2006/relationships/hyperlink" Target="https://ru.howtopronounce.com/bear/17448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ooordhunt.ru/word/hous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ooordhunt.ru/word/ha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oordhunt.ru/word/cat" TargetMode="External"/><Relationship Id="rId5" Type="http://schemas.openxmlformats.org/officeDocument/2006/relationships/image" Target="../media/image3.png"/><Relationship Id="rId4" Type="http://schemas.openxmlformats.org/officeDocument/2006/relationships/slide" Target="slide27.xml"/><Relationship Id="rId9" Type="http://schemas.openxmlformats.org/officeDocument/2006/relationships/hyperlink" Target="https://wooordhunt.ru/word/mous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https://ru.howtopronounce.com/good-bye/183397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3Juv_mVAmyo" TargetMode="External"/><Relationship Id="rId5" Type="http://schemas.openxmlformats.org/officeDocument/2006/relationships/image" Target="../media/image3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382D4F-7773-4FE6-80C0-81E03DDB5D0F}"/>
              </a:ext>
            </a:extLst>
          </p:cNvPr>
          <p:cNvSpPr/>
          <p:nvPr/>
        </p:nvSpPr>
        <p:spPr>
          <a:xfrm>
            <a:off x="721079" y="2312015"/>
            <a:ext cx="110241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Hello, my dear friend!</a:t>
            </a:r>
          </a:p>
          <a:p>
            <a:pPr algn="ctr"/>
            <a:r>
              <a:rPr lang="ru-RU" sz="4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Здравствуй, мой дорогой друг!</a:t>
            </a:r>
            <a:r>
              <a:rPr lang="en-US" sz="4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z="48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id="{7FAD75E9-8FDB-4621-9CB4-E143EEFEE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D55D9-E77D-4E37-B258-B9AF7CB9ED74}"/>
              </a:ext>
            </a:extLst>
          </p:cNvPr>
          <p:cNvSpPr txBox="1"/>
          <p:nvPr/>
        </p:nvSpPr>
        <p:spPr>
          <a:xfrm>
            <a:off x="1029472" y="397418"/>
            <a:ext cx="65875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Представь, что мы прогуливаемся по Лондону и вдруг нам повстречался англичанин – гвардеец из королевской гвардии!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06F78D-13F0-4472-876D-5C713FC9A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11" b="95896" l="10000" r="90462">
                        <a14:foregroundMark x1="64000" y1="49568" x2="64000" y2="49568"/>
                        <a14:foregroundMark x1="34000" y1="54320" x2="34000" y2="54320"/>
                        <a14:foregroundMark x1="36923" y1="61015" x2="36923" y2="61015"/>
                        <a14:foregroundMark x1="59692" y1="68035" x2="59692" y2="68035"/>
                        <a14:foregroundMark x1="60154" y1="67495" x2="60154" y2="67495"/>
                        <a14:foregroundMark x1="71077" y1="64039" x2="71077" y2="64039"/>
                        <a14:foregroundMark x1="87692" y1="64903" x2="87692" y2="64903"/>
                        <a14:foregroundMark x1="87846" y1="65875" x2="87846" y2="65875"/>
                        <a14:foregroundMark x1="90462" y1="62419" x2="90462" y2="62419"/>
                        <a14:foregroundMark x1="37077" y1="62635" x2="37077" y2="62635"/>
                        <a14:foregroundMark x1="53231" y1="81102" x2="53231" y2="81102"/>
                        <a14:foregroundMark x1="66462" y1="80130" x2="66462" y2="80130"/>
                        <a14:foregroundMark x1="73077" y1="77970" x2="73077" y2="77970"/>
                        <a14:foregroundMark x1="64615" y1="85637" x2="64615" y2="85637"/>
                        <a14:foregroundMark x1="77385" y1="76566" x2="77385" y2="76566"/>
                        <a14:foregroundMark x1="67692" y1="93521" x2="67692" y2="93521"/>
                        <a14:foregroundMark x1="45385" y1="95572" x2="45385" y2="95572"/>
                        <a14:foregroundMark x1="72615" y1="95896" x2="72615" y2="95896"/>
                        <a14:foregroundMark x1="65538" y1="80022" x2="65538" y2="80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41" y="1646105"/>
            <a:ext cx="3376170" cy="4809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01B361-CFD6-44E5-BBCC-DE2EA2017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3" b="98296" l="3370" r="98696">
                        <a14:foregroundMark x1="56413" y1="47530" x2="56413" y2="47530"/>
                        <a14:foregroundMark x1="83478" y1="41397" x2="57935" y2="43612"/>
                        <a14:foregroundMark x1="57935" y1="43612" x2="22826" y2="24191"/>
                        <a14:foregroundMark x1="22826" y1="24191" x2="59565" y2="26235"/>
                        <a14:foregroundMark x1="59565" y1="26235" x2="27609" y2="42760"/>
                        <a14:foregroundMark x1="27609" y1="42760" x2="46413" y2="26235"/>
                        <a14:foregroundMark x1="46413" y1="26235" x2="67500" y2="52981"/>
                        <a14:foregroundMark x1="67500" y1="52981" x2="38043" y2="53152"/>
                        <a14:foregroundMark x1="38043" y1="53152" x2="68804" y2="45656"/>
                        <a14:foregroundMark x1="68804" y1="45656" x2="80870" y2="57240"/>
                        <a14:foregroundMark x1="80870" y1="57240" x2="75761" y2="59284"/>
                        <a14:foregroundMark x1="46413" y1="93356" x2="49891" y2="92334"/>
                        <a14:foregroundMark x1="3370" y1="30153" x2="3370" y2="41738"/>
                        <a14:foregroundMark x1="3370" y1="41738" x2="3370" y2="32879"/>
                        <a14:foregroundMark x1="3370" y1="32879" x2="3804" y2="41397"/>
                        <a14:foregroundMark x1="57283" y1="4429" x2="49022" y2="4940"/>
                        <a14:foregroundMark x1="49022" y1="4940" x2="55652" y2="4600"/>
                        <a14:foregroundMark x1="55652" y1="4600" x2="57283" y2="5622"/>
                        <a14:foregroundMark x1="94783" y1="30835" x2="94674" y2="44974"/>
                        <a14:foregroundMark x1="94674" y1="44974" x2="93913" y2="30494"/>
                        <a14:foregroundMark x1="93913" y1="30494" x2="91087" y2="41908"/>
                        <a14:foregroundMark x1="91087" y1="41908" x2="94891" y2="52641"/>
                        <a14:foregroundMark x1="94891" y1="52641" x2="96413" y2="34583"/>
                        <a14:foregroundMark x1="96413" y1="34583" x2="92500" y2="27257"/>
                        <a14:foregroundMark x1="92500" y1="27257" x2="88370" y2="30494"/>
                        <a14:foregroundMark x1="98804" y1="40375" x2="98804" y2="32198"/>
                        <a14:foregroundMark x1="97717" y1="28961" x2="97717" y2="28961"/>
                        <a14:foregroundMark x1="97935" y1="28620" x2="92935" y2="24020"/>
                        <a14:foregroundMark x1="92935" y1="24020" x2="87500" y2="15332"/>
                        <a14:foregroundMark x1="87500" y1="15332" x2="71522" y2="5111"/>
                        <a14:foregroundMark x1="71522" y1="5111" x2="56848" y2="1363"/>
                        <a14:foregroundMark x1="40326" y1="98296" x2="50652" y2="92504"/>
                        <a14:foregroundMark x1="50652" y1="92504" x2="39783" y2="98296"/>
                        <a14:foregroundMark x1="39783" y1="98296" x2="39457" y2="98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93" y="2075861"/>
            <a:ext cx="3376170" cy="215414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02A734-19E4-474B-A4CF-DFBE19439B6D}"/>
              </a:ext>
            </a:extLst>
          </p:cNvPr>
          <p:cNvSpPr/>
          <p:nvPr/>
        </p:nvSpPr>
        <p:spPr>
          <a:xfrm>
            <a:off x="3679660" y="2321004"/>
            <a:ext cx="2303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Hello!</a:t>
            </a:r>
            <a:endParaRPr lang="ru-RU" sz="5400" b="1" cap="none" spc="0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65775-F182-44F9-897D-F31212D6B32C}"/>
              </a:ext>
            </a:extLst>
          </p:cNvPr>
          <p:cNvSpPr txBox="1"/>
          <p:nvPr/>
        </p:nvSpPr>
        <p:spPr>
          <a:xfrm>
            <a:off x="5977885" y="3690317"/>
            <a:ext cx="50158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Он здоровается с нами!</a:t>
            </a:r>
            <a:endParaRPr lang="ru-RU" sz="24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Давай поздороваемся с ним тоже!</a:t>
            </a:r>
          </a:p>
          <a:p>
            <a:pPr algn="ctr"/>
            <a:r>
              <a:rPr lang="ru-RU" sz="24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Скажи «</a:t>
            </a:r>
            <a:r>
              <a:rPr lang="en-US" sz="24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Hello!</a:t>
            </a:r>
            <a:r>
              <a:rPr lang="ru-RU" sz="24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24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1bea5060c04b97e">
            <a:hlinkClick r:id="" action="ppaction://media"/>
            <a:extLst>
              <a:ext uri="{FF2B5EF4-FFF2-40B4-BE49-F238E27FC236}">
                <a16:creationId xmlns:a16="http://schemas.microsoft.com/office/drawing/2014/main" id="{1E6B0494-F0E6-436A-9700-7CF56B330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4855" y="3192421"/>
            <a:ext cx="421246" cy="421246"/>
          </a:xfrm>
          <a:prstGeom prst="rect">
            <a:avLst/>
          </a:prstGeom>
        </p:spPr>
      </p:pic>
      <p:pic>
        <p:nvPicPr>
          <p:cNvPr id="11" name="1bea5060c04b97e">
            <a:hlinkClick r:id="" action="ppaction://media"/>
            <a:extLst>
              <a:ext uri="{FF2B5EF4-FFF2-40B4-BE49-F238E27FC236}">
                <a16:creationId xmlns:a16="http://schemas.microsoft.com/office/drawing/2014/main" id="{28C3784D-C7E2-448A-92C5-C33CC3320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5169" y="5342653"/>
            <a:ext cx="421246" cy="4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9994039-D562-41E6-9106-F4302B9E1739}"/>
              </a:ext>
            </a:extLst>
          </p:cNvPr>
          <p:cNvSpPr/>
          <p:nvPr/>
        </p:nvSpPr>
        <p:spPr>
          <a:xfrm>
            <a:off x="1018281" y="1780898"/>
            <a:ext cx="10155437" cy="32962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Слово </a:t>
            </a:r>
            <a:r>
              <a:rPr lang="ru-RU" sz="4800" b="1" dirty="0">
                <a:ln w="9525">
                  <a:solidFill>
                    <a:srgbClr val="BC2A67"/>
                  </a:solidFill>
                  <a:prstDash val="solid"/>
                </a:ln>
                <a:solidFill>
                  <a:srgbClr val="FCB6C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en-US" sz="4800" b="1" dirty="0">
                <a:ln w="9525">
                  <a:solidFill>
                    <a:srgbClr val="BC2A67"/>
                  </a:solidFill>
                  <a:prstDash val="solid"/>
                </a:ln>
                <a:solidFill>
                  <a:srgbClr val="FCB6C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Hello</a:t>
            </a:r>
            <a:r>
              <a:rPr lang="ru-RU" sz="4800" b="1" dirty="0">
                <a:ln w="9525">
                  <a:solidFill>
                    <a:srgbClr val="BC2A67"/>
                  </a:solidFill>
                  <a:prstDash val="solid"/>
                </a:ln>
                <a:solidFill>
                  <a:srgbClr val="FCB6C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»</a:t>
            </a:r>
            <a:r>
              <a:rPr lang="ru-RU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, по-английски, значит </a:t>
            </a:r>
            <a:r>
              <a:rPr lang="ru-RU" sz="4800" b="1" dirty="0">
                <a:ln w="9525">
                  <a:solidFill>
                    <a:srgbClr val="BC2A67"/>
                  </a:solidFill>
                  <a:prstDash val="solid"/>
                </a:ln>
                <a:solidFill>
                  <a:srgbClr val="FCB6C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«Здравствуйте» </a:t>
            </a:r>
            <a:r>
              <a:rPr lang="ru-RU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или </a:t>
            </a:r>
            <a:r>
              <a:rPr lang="ru-RU" sz="4800" b="1" dirty="0">
                <a:ln w="9525">
                  <a:solidFill>
                    <a:srgbClr val="BC2A67"/>
                  </a:solidFill>
                  <a:prstDash val="solid"/>
                </a:ln>
                <a:solidFill>
                  <a:srgbClr val="FCB6C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«Привет»</a:t>
            </a:r>
            <a:r>
              <a:rPr lang="ru-RU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06F78D-13F0-4472-876D-5C713FC9A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11" b="95896" l="10000" r="90462">
                        <a14:foregroundMark x1="64000" y1="49568" x2="64000" y2="49568"/>
                        <a14:foregroundMark x1="34000" y1="54320" x2="34000" y2="54320"/>
                        <a14:foregroundMark x1="36923" y1="61015" x2="36923" y2="61015"/>
                        <a14:foregroundMark x1="59692" y1="68035" x2="59692" y2="68035"/>
                        <a14:foregroundMark x1="60154" y1="67495" x2="60154" y2="67495"/>
                        <a14:foregroundMark x1="71077" y1="64039" x2="71077" y2="64039"/>
                        <a14:foregroundMark x1="87692" y1="64903" x2="87692" y2="64903"/>
                        <a14:foregroundMark x1="87846" y1="65875" x2="87846" y2="65875"/>
                        <a14:foregroundMark x1="90462" y1="62419" x2="90462" y2="62419"/>
                        <a14:foregroundMark x1="37077" y1="62635" x2="37077" y2="62635"/>
                        <a14:foregroundMark x1="53231" y1="81102" x2="53231" y2="81102"/>
                        <a14:foregroundMark x1="66462" y1="80130" x2="66462" y2="80130"/>
                        <a14:foregroundMark x1="73077" y1="77970" x2="73077" y2="77970"/>
                        <a14:foregroundMark x1="64615" y1="85637" x2="64615" y2="85637"/>
                        <a14:foregroundMark x1="77385" y1="76566" x2="77385" y2="76566"/>
                        <a14:foregroundMark x1="67692" y1="93521" x2="67692" y2="93521"/>
                        <a14:foregroundMark x1="45385" y1="95572" x2="45385" y2="95572"/>
                        <a14:foregroundMark x1="72615" y1="95896" x2="72615" y2="95896"/>
                        <a14:foregroundMark x1="65538" y1="80022" x2="65538" y2="80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3172370"/>
            <a:ext cx="2327395" cy="331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1E4617-DD7B-466B-AE9B-162425D95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48" y="2198693"/>
            <a:ext cx="5111553" cy="38734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029472" y="397418"/>
            <a:ext cx="65875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Посмотри, какой красивый город Лондон! Сейчас я расскажу тебе немного о его достопримечательностях!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7A2334-5020-4789-98B2-EA6B41A4D4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11" y="1862698"/>
            <a:ext cx="3857617" cy="31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7723164" y="1997838"/>
            <a:ext cx="40146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Лондон – древний и немного сказочный. </a:t>
            </a:r>
          </a:p>
          <a:p>
            <a:pPr algn="ctr"/>
            <a:endParaRPr lang="ru-RU" sz="20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нем много старинных замков, башен и мостов.</a:t>
            </a:r>
          </a:p>
          <a:p>
            <a:pPr algn="ctr"/>
            <a:endParaRPr lang="ru-RU" sz="20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Есть королевский дворец. </a:t>
            </a:r>
          </a:p>
          <a:p>
            <a:pPr algn="ctr"/>
            <a:r>
              <a:rPr lang="ru-RU" sz="2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Да-да, самый настоящий дворец!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8C2C3BA6-4231-49DB-9EFA-A9B73E3F2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3" y="1163133"/>
            <a:ext cx="6846973" cy="453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57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294228" y="548866"/>
            <a:ext cx="701109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нем живет настоящая королева, Елизавета </a:t>
            </a:r>
            <a:r>
              <a:rPr lang="en-US" sz="2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II.</a:t>
            </a:r>
            <a:endParaRPr lang="ru-RU" sz="28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20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609F832F-B52A-48ED-AA32-7E0850AB5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66" y="1666667"/>
            <a:ext cx="3323610" cy="4613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C0B30E-14A5-4C8C-95D1-C087EAAB7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1" b="93566" l="4396" r="92308">
                        <a14:foregroundMark x1="48901" y1="8615" x2="48901" y2="8615"/>
                        <a14:foregroundMark x1="44780" y1="6325" x2="44780" y2="6325"/>
                        <a14:foregroundMark x1="49588" y1="5998" x2="49588" y2="5998"/>
                        <a14:foregroundMark x1="60027" y1="5344" x2="60027" y2="5344"/>
                        <a14:foregroundMark x1="64835" y1="8833" x2="64835" y2="8833"/>
                        <a14:foregroundMark x1="49588" y1="5125" x2="49588" y2="5125"/>
                        <a14:foregroundMark x1="55082" y1="93566" x2="55082" y2="93566"/>
                        <a14:foregroundMark x1="92582" y1="71756" x2="92582" y2="71756"/>
                        <a14:foregroundMark x1="9341" y1="73610" x2="9341" y2="73610"/>
                        <a14:foregroundMark x1="4396" y1="75245" x2="4396" y2="75245"/>
                        <a14:foregroundMark x1="55907" y1="4471" x2="55907" y2="4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33" y="1532820"/>
            <a:ext cx="3874877" cy="48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241A5-81A6-43A1-9E0B-0F5125AC9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67" y="2089844"/>
            <a:ext cx="6325772" cy="421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076F69-153F-4252-9743-09D9D5525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17" y="730290"/>
            <a:ext cx="2719107" cy="2719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274130" y="718108"/>
            <a:ext cx="6527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центре города расположена старинная башня с часами – Биг-Бэн.</a:t>
            </a:r>
          </a:p>
          <a:p>
            <a:pPr algn="ctr"/>
            <a:r>
              <a:rPr lang="ru-RU" sz="2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Ей больше 100 лет!!!</a:t>
            </a:r>
            <a:endParaRPr lang="ru-RU" sz="28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274130" y="718108"/>
            <a:ext cx="65274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Любимое место английских мальчиков и девочек – парк Регента!</a:t>
            </a:r>
            <a:endParaRPr lang="ru-RU" sz="28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5C78EA-46CE-4EA8-BF95-C004C35044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1012" r="32340" b="47203"/>
          <a:stretch/>
        </p:blipFill>
        <p:spPr>
          <a:xfrm>
            <a:off x="485376" y="3257554"/>
            <a:ext cx="5094790" cy="33000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661B45-9B21-4664-8619-487C9093C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16" y="1666667"/>
            <a:ext cx="5922478" cy="394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hlinkClick r:id="rId6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65F022-5148-4D49-A334-882AF5509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503">
            <a:off x="2413007" y="3166268"/>
            <a:ext cx="3336824" cy="252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351622" y="423640"/>
            <a:ext cx="65274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этом парке расположен зоопарк. Каких животных здесь только не увидишь! Отгадай, кто там живет?</a:t>
            </a:r>
            <a:endParaRPr lang="ru-RU" sz="32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B6907-9960-45B6-A4BF-BBA2050DE09B}"/>
              </a:ext>
            </a:extLst>
          </p:cNvPr>
          <p:cNvSpPr txBox="1"/>
          <p:nvPr/>
        </p:nvSpPr>
        <p:spPr>
          <a:xfrm>
            <a:off x="786138" y="3429000"/>
            <a:ext cx="6160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Кто нашел стрелу Ивана-царевича?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45D26C-8A68-4C3F-84F6-F806BAB74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52" y="2398885"/>
            <a:ext cx="3260558" cy="326055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F6E087-3CC0-4F41-BB0A-0AF331443A49}"/>
              </a:ext>
            </a:extLst>
          </p:cNvPr>
          <p:cNvSpPr/>
          <p:nvPr/>
        </p:nvSpPr>
        <p:spPr>
          <a:xfrm>
            <a:off x="6096000" y="2239522"/>
            <a:ext cx="3541295" cy="3511573"/>
          </a:xfrm>
          <a:prstGeom prst="roundRect">
            <a:avLst/>
          </a:prstGeom>
          <a:solidFill>
            <a:srgbClr val="FCB6C8"/>
          </a:solidFill>
          <a:ln>
            <a:solidFill>
              <a:srgbClr val="BC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700" dirty="0">
                <a:solidFill>
                  <a:srgbClr val="BC2A67"/>
                </a:solidFill>
              </a:rPr>
              <a:t>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EEC4FE-3FF3-4A4F-80E6-ACC717BE5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7" y="5019997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351622" y="423640"/>
            <a:ext cx="65274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этом парке расположен зоопарк. Каких животных здесь только не увидишь! Отгадай, кто там живет?</a:t>
            </a:r>
            <a:endParaRPr lang="ru-RU" sz="32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B6907-9960-45B6-A4BF-BBA2050DE09B}"/>
              </a:ext>
            </a:extLst>
          </p:cNvPr>
          <p:cNvSpPr txBox="1"/>
          <p:nvPr/>
        </p:nvSpPr>
        <p:spPr>
          <a:xfrm>
            <a:off x="786138" y="3429000"/>
            <a:ext cx="6160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Кто съел Колобка?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68DB2A-EE12-4712-8168-8C51B87396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63"/>
          <a:stretch/>
        </p:blipFill>
        <p:spPr>
          <a:xfrm>
            <a:off x="6647094" y="2359302"/>
            <a:ext cx="3100387" cy="298519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F6E087-3CC0-4F41-BB0A-0AF331443A49}"/>
              </a:ext>
            </a:extLst>
          </p:cNvPr>
          <p:cNvSpPr/>
          <p:nvPr/>
        </p:nvSpPr>
        <p:spPr>
          <a:xfrm>
            <a:off x="6096000" y="2239522"/>
            <a:ext cx="3541295" cy="3511573"/>
          </a:xfrm>
          <a:prstGeom prst="roundRect">
            <a:avLst/>
          </a:prstGeom>
          <a:solidFill>
            <a:srgbClr val="FCB6C8"/>
          </a:solidFill>
          <a:ln>
            <a:solidFill>
              <a:srgbClr val="BC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700" dirty="0">
                <a:solidFill>
                  <a:srgbClr val="BC2A67"/>
                </a:solidFill>
              </a:rPr>
              <a:t>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EEC4FE-3FF3-4A4F-80E6-ACC717BE5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7" y="5019997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2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351622" y="423640"/>
            <a:ext cx="65274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этом парке расположен зоопарк. Каких животных здесь только не увидишь! Отгадай, кто там живет?</a:t>
            </a:r>
            <a:endParaRPr lang="ru-RU" sz="32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B6907-9960-45B6-A4BF-BBA2050DE09B}"/>
              </a:ext>
            </a:extLst>
          </p:cNvPr>
          <p:cNvSpPr txBox="1"/>
          <p:nvPr/>
        </p:nvSpPr>
        <p:spPr>
          <a:xfrm>
            <a:off x="786138" y="3429000"/>
            <a:ext cx="6160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Кто развалил </a:t>
            </a:r>
          </a:p>
          <a:p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    теремок?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AB290B-FE61-45AF-BE7A-2210464B9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34" y="2756648"/>
            <a:ext cx="2545031" cy="254503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F6E087-3CC0-4F41-BB0A-0AF331443A49}"/>
              </a:ext>
            </a:extLst>
          </p:cNvPr>
          <p:cNvSpPr/>
          <p:nvPr/>
        </p:nvSpPr>
        <p:spPr>
          <a:xfrm>
            <a:off x="6096000" y="2239522"/>
            <a:ext cx="3541295" cy="3511573"/>
          </a:xfrm>
          <a:prstGeom prst="roundRect">
            <a:avLst/>
          </a:prstGeom>
          <a:solidFill>
            <a:srgbClr val="FCB6C8"/>
          </a:solidFill>
          <a:ln>
            <a:solidFill>
              <a:srgbClr val="BC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700" dirty="0">
                <a:solidFill>
                  <a:srgbClr val="BC2A67"/>
                </a:solidFill>
              </a:rPr>
              <a:t>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EEC4FE-3FF3-4A4F-80E6-ACC717BE5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7" y="5019997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798CD3-0C2E-4DBD-8C27-F135478BC96D}"/>
              </a:ext>
            </a:extLst>
          </p:cNvPr>
          <p:cNvSpPr/>
          <p:nvPr/>
        </p:nvSpPr>
        <p:spPr>
          <a:xfrm>
            <a:off x="515568" y="1351508"/>
            <a:ext cx="1116086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Сегодня я приглашаю тебя в </a:t>
            </a:r>
          </a:p>
          <a:p>
            <a:pPr algn="ctr"/>
            <a:r>
              <a:rPr lang="ru-RU" sz="4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путешествие по удивительной стране, </a:t>
            </a:r>
          </a:p>
          <a:p>
            <a:pPr algn="ctr"/>
            <a:r>
              <a:rPr lang="ru-RU" sz="4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язык которой мы будем изучать!</a:t>
            </a:r>
          </a:p>
          <a:p>
            <a:pPr algn="ctr"/>
            <a:endParaRPr lang="ru-RU" sz="44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en-US" sz="4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Are you ready? </a:t>
            </a:r>
            <a:r>
              <a:rPr lang="ru-RU" sz="4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Ты готов?</a:t>
            </a: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351622" y="423640"/>
            <a:ext cx="65274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этом парке расположен зоопарк. Каких животных здесь только не увидишь! Отгадай, кто там живет?</a:t>
            </a:r>
            <a:endParaRPr lang="ru-RU" sz="32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B6907-9960-45B6-A4BF-BBA2050DE09B}"/>
              </a:ext>
            </a:extLst>
          </p:cNvPr>
          <p:cNvSpPr txBox="1"/>
          <p:nvPr/>
        </p:nvSpPr>
        <p:spPr>
          <a:xfrm>
            <a:off x="786138" y="3429000"/>
            <a:ext cx="55689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Какое животное встречается в сказках «Три поросенка» и «Красная Шапочка»?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ABEC1-4124-4B47-83BF-8A43D8894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03" y="2468959"/>
            <a:ext cx="2986117" cy="298134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F6E087-3CC0-4F41-BB0A-0AF331443A49}"/>
              </a:ext>
            </a:extLst>
          </p:cNvPr>
          <p:cNvSpPr/>
          <p:nvPr/>
        </p:nvSpPr>
        <p:spPr>
          <a:xfrm>
            <a:off x="6096000" y="2239522"/>
            <a:ext cx="3541295" cy="3511573"/>
          </a:xfrm>
          <a:prstGeom prst="roundRect">
            <a:avLst/>
          </a:prstGeom>
          <a:solidFill>
            <a:srgbClr val="FCB6C8"/>
          </a:solidFill>
          <a:ln>
            <a:solidFill>
              <a:srgbClr val="BC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700" dirty="0">
                <a:solidFill>
                  <a:srgbClr val="BC2A67"/>
                </a:solidFill>
              </a:rPr>
              <a:t>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EEC4FE-3FF3-4A4F-80E6-ACC717BE5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7" y="5019997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1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351622" y="423640"/>
            <a:ext cx="65274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 этом парке расположен зоопарк. Каких животных здесь только не увидишь! Отгадай, кто там живет?</a:t>
            </a:r>
            <a:endParaRPr lang="ru-RU" sz="32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B6907-9960-45B6-A4BF-BBA2050DE09B}"/>
              </a:ext>
            </a:extLst>
          </p:cNvPr>
          <p:cNvSpPr txBox="1"/>
          <p:nvPr/>
        </p:nvSpPr>
        <p:spPr>
          <a:xfrm>
            <a:off x="786138" y="3429000"/>
            <a:ext cx="55689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srgbClr val="002060"/>
                </a:solidFill>
                <a:latin typeface="Bookman Old Style" panose="02050604050505020204" pitchFamily="18" charset="0"/>
              </a:rPr>
              <a:t>Назовите друзей д. Федора из сказки «Простоквашино».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A4248D-FFE7-4ED5-9F52-56BA31938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6" y="2129910"/>
            <a:ext cx="3541295" cy="35412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F6E087-3CC0-4F41-BB0A-0AF331443A49}"/>
              </a:ext>
            </a:extLst>
          </p:cNvPr>
          <p:cNvSpPr/>
          <p:nvPr/>
        </p:nvSpPr>
        <p:spPr>
          <a:xfrm>
            <a:off x="6096000" y="2239522"/>
            <a:ext cx="3541295" cy="3511573"/>
          </a:xfrm>
          <a:prstGeom prst="roundRect">
            <a:avLst/>
          </a:prstGeom>
          <a:solidFill>
            <a:srgbClr val="FCB6C8"/>
          </a:solidFill>
          <a:ln>
            <a:solidFill>
              <a:srgbClr val="BC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700" dirty="0">
                <a:solidFill>
                  <a:srgbClr val="BC2A67"/>
                </a:solidFill>
              </a:rPr>
              <a:t>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EEC4FE-3FF3-4A4F-80E6-ACC717BE5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67" y="5019997"/>
            <a:ext cx="120032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2408890" y="2551837"/>
            <a:ext cx="73742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Все верно! </a:t>
            </a:r>
            <a:endParaRPr lang="en-US" sz="54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en-US" sz="54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All right!</a:t>
            </a:r>
            <a:endParaRPr lang="ru-RU" sz="60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025258" y="494437"/>
            <a:ext cx="73742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Предлагаю немного размяться и отдохнуть! </a:t>
            </a:r>
            <a:r>
              <a:rPr lang="en-US" sz="36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Stand up, please!</a:t>
            </a:r>
            <a:endParaRPr lang="ru-RU" sz="40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ABD782-4EC9-452B-A240-1E307DB3E208}"/>
              </a:ext>
            </a:extLst>
          </p:cNvPr>
          <p:cNvSpPr txBox="1"/>
          <p:nvPr/>
        </p:nvSpPr>
        <p:spPr>
          <a:xfrm>
            <a:off x="1429328" y="2439746"/>
            <a:ext cx="90597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Встань из-за своего стола так, чтобы тебе было удобно выполнять упражнения!</a:t>
            </a:r>
          </a:p>
          <a:p>
            <a:pPr marL="342900" indent="-342900">
              <a:buFont typeface="+mj-lt"/>
              <a:buAutoNum type="arabicParenR"/>
            </a:pP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Открой видео по ссылке: </a:t>
            </a:r>
            <a:r>
              <a:rPr lang="en-US" sz="2400" dirty="0">
                <a:solidFill>
                  <a:srgbClr val="FF8484"/>
                </a:solidFill>
                <a:latin typeface="Bookman Old Style" panose="020506040505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https://www.youtube.com/watch?v=fN1Cyr0ZK9M</a:t>
            </a:r>
            <a:endParaRPr lang="ru-RU" sz="2400" dirty="0">
              <a:solidFill>
                <a:srgbClr val="FF8484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arenR"/>
            </a:pP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Выполняй упражнение, проговаривая услышанное! </a:t>
            </a:r>
          </a:p>
          <a:p>
            <a:pPr marL="342900" indent="-342900">
              <a:buFont typeface="+mj-lt"/>
              <a:buAutoNum type="arabicParenR"/>
            </a:pPr>
            <a:endParaRPr lang="ru-RU" sz="24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Не переживай, если что-то не будет получаться, мы с тобой только учимся!</a:t>
            </a:r>
          </a:p>
        </p:txBody>
      </p:sp>
    </p:spTree>
    <p:extLst>
      <p:ext uri="{BB962C8B-B14F-4D97-AF65-F5344CB8AC3E}">
        <p14:creationId xmlns:p14="http://schemas.microsoft.com/office/powerpoint/2010/main" val="9634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hlinkClick r:id="rId3"/>
            <a:extLst>
              <a:ext uri="{FF2B5EF4-FFF2-40B4-BE49-F238E27FC236}">
                <a16:creationId xmlns:a16="http://schemas.microsoft.com/office/drawing/2014/main" id="{671840A5-41DA-43C9-B5FD-457A6E79F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892" y="3384188"/>
            <a:ext cx="1584432" cy="1859985"/>
          </a:xfrm>
          <a:prstGeom prst="rect">
            <a:avLst/>
          </a:prstGeom>
        </p:spPr>
      </p:pic>
      <p:pic>
        <p:nvPicPr>
          <p:cNvPr id="13" name="Рисунок 12">
            <a:hlinkClick r:id="rId5"/>
            <a:extLst>
              <a:ext uri="{FF2B5EF4-FFF2-40B4-BE49-F238E27FC236}">
                <a16:creationId xmlns:a16="http://schemas.microsoft.com/office/drawing/2014/main" id="{ADA9B1DB-B55B-407B-BCC7-CE2232F73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05" y="3154464"/>
            <a:ext cx="2139213" cy="21357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025258" y="494437"/>
            <a:ext cx="73742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Наше путешествие в Зоопарке продолжается!</a:t>
            </a:r>
            <a:endParaRPr lang="ru-RU" sz="40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8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EFC580-0E59-4C40-8501-D54369FEEF5D}"/>
              </a:ext>
            </a:extLst>
          </p:cNvPr>
          <p:cNvSpPr txBox="1"/>
          <p:nvPr/>
        </p:nvSpPr>
        <p:spPr>
          <a:xfrm>
            <a:off x="1528009" y="1832930"/>
            <a:ext cx="81935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Bookman Old Style" panose="02050604050505020204" pitchFamily="18" charset="0"/>
              </a:rPr>
              <a:t>Сейчас мы научимся называть животных, которых мы встретили, на английском языке.</a:t>
            </a:r>
          </a:p>
        </p:txBody>
      </p:sp>
      <p:pic>
        <p:nvPicPr>
          <p:cNvPr id="4" name="Рисунок 3">
            <a:hlinkClick r:id="rId10"/>
            <a:extLst>
              <a:ext uri="{FF2B5EF4-FFF2-40B4-BE49-F238E27FC236}">
                <a16:creationId xmlns:a16="http://schemas.microsoft.com/office/drawing/2014/main" id="{DC5590E6-9BB4-4051-964E-7E329884D0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4" y="3356089"/>
            <a:ext cx="1732547" cy="1732547"/>
          </a:xfrm>
          <a:prstGeom prst="rect">
            <a:avLst/>
          </a:prstGeom>
        </p:spPr>
      </p:pic>
      <p:pic>
        <p:nvPicPr>
          <p:cNvPr id="11" name="Рисунок 10">
            <a:hlinkClick r:id="rId12"/>
            <a:extLst>
              <a:ext uri="{FF2B5EF4-FFF2-40B4-BE49-F238E27FC236}">
                <a16:creationId xmlns:a16="http://schemas.microsoft.com/office/drawing/2014/main" id="{6A2792F7-05A3-4CA9-B445-0A22630E97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3987" r="50000"/>
          <a:stretch/>
        </p:blipFill>
        <p:spPr>
          <a:xfrm>
            <a:off x="2402796" y="3217925"/>
            <a:ext cx="1951124" cy="2200951"/>
          </a:xfrm>
          <a:prstGeom prst="rect">
            <a:avLst/>
          </a:prstGeom>
        </p:spPr>
      </p:pic>
      <p:pic>
        <p:nvPicPr>
          <p:cNvPr id="15" name="Рисунок 14">
            <a:hlinkClick r:id="rId14"/>
            <a:extLst>
              <a:ext uri="{FF2B5EF4-FFF2-40B4-BE49-F238E27FC236}">
                <a16:creationId xmlns:a16="http://schemas.microsoft.com/office/drawing/2014/main" id="{CA99A3F0-EA40-467E-BDFF-74C7D6238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75" y="3371945"/>
            <a:ext cx="1918315" cy="1918315"/>
          </a:xfrm>
          <a:prstGeom prst="rect">
            <a:avLst/>
          </a:prstGeom>
        </p:spPr>
      </p:pic>
      <p:pic>
        <p:nvPicPr>
          <p:cNvPr id="17" name="Рисунок 16">
            <a:hlinkClick r:id="rId16"/>
            <a:extLst>
              <a:ext uri="{FF2B5EF4-FFF2-40B4-BE49-F238E27FC236}">
                <a16:creationId xmlns:a16="http://schemas.microsoft.com/office/drawing/2014/main" id="{FB6D357F-AEFF-4DD8-A15C-3EAF826F5AD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t="16315" r="13724" b="25800"/>
          <a:stretch/>
        </p:blipFill>
        <p:spPr>
          <a:xfrm>
            <a:off x="7779140" y="3606770"/>
            <a:ext cx="1732547" cy="15078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B31785-8676-4F68-8914-84900BD64FC5}"/>
              </a:ext>
            </a:extLst>
          </p:cNvPr>
          <p:cNvSpPr txBox="1"/>
          <p:nvPr/>
        </p:nvSpPr>
        <p:spPr>
          <a:xfrm>
            <a:off x="1497878" y="5678755"/>
            <a:ext cx="6160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Нажми на животное, чтобы прослушать слово! Повторяй слово за диктором несколько раз!</a:t>
            </a:r>
          </a:p>
        </p:txBody>
      </p:sp>
    </p:spTree>
    <p:extLst>
      <p:ext uri="{BB962C8B-B14F-4D97-AF65-F5344CB8AC3E}">
        <p14:creationId xmlns:p14="http://schemas.microsoft.com/office/powerpoint/2010/main" val="340756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6C00-EFA6-48E1-80E2-45F962238B83}"/>
              </a:ext>
            </a:extLst>
          </p:cNvPr>
          <p:cNvSpPr txBox="1"/>
          <p:nvPr/>
        </p:nvSpPr>
        <p:spPr>
          <a:xfrm>
            <a:off x="1025258" y="494437"/>
            <a:ext cx="73742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Сейчас мы разучим одно интересное стихотворение. Попроси одного из родителей помочь тебе!</a:t>
            </a:r>
            <a:endParaRPr lang="ru-RU" sz="36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ABD782-4EC9-452B-A240-1E307DB3E208}"/>
              </a:ext>
            </a:extLst>
          </p:cNvPr>
          <p:cNvSpPr txBox="1"/>
          <p:nvPr/>
        </p:nvSpPr>
        <p:spPr>
          <a:xfrm>
            <a:off x="1429328" y="2714702"/>
            <a:ext cx="9059780" cy="2984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Прочитайте стихотворение с выражением.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В этом стихотворении присутствуют английские слова.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Значение этих слов можно увидеть на следующем слайде – нажми на слово, чтобы услышать как оно звучит (</a:t>
            </a:r>
            <a:r>
              <a:rPr lang="ru-RU" sz="2400" dirty="0">
                <a:solidFill>
                  <a:srgbClr val="BC2A67"/>
                </a:solidFill>
                <a:latin typeface="Bookman Old Style" panose="02050604050505020204" pitchFamily="18" charset="0"/>
              </a:rPr>
              <a:t>британское произношение</a:t>
            </a: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)!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Выучите стихотворение наизусть!</a:t>
            </a:r>
          </a:p>
        </p:txBody>
      </p:sp>
    </p:spTree>
    <p:extLst>
      <p:ext uri="{BB962C8B-B14F-4D97-AF65-F5344CB8AC3E}">
        <p14:creationId xmlns:p14="http://schemas.microsoft.com/office/powerpoint/2010/main" val="280115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ABD782-4EC9-452B-A240-1E307DB3E208}"/>
              </a:ext>
            </a:extLst>
          </p:cNvPr>
          <p:cNvSpPr txBox="1"/>
          <p:nvPr/>
        </p:nvSpPr>
        <p:spPr>
          <a:xfrm>
            <a:off x="1566110" y="1536174"/>
            <a:ext cx="90597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По Лондону шел </a:t>
            </a:r>
            <a:r>
              <a:rPr lang="ru-RU" sz="4000" b="1" dirty="0" err="1">
                <a:solidFill>
                  <a:srgbClr val="BC2A67"/>
                </a:solidFill>
                <a:latin typeface="Bookman Old Style" panose="020506040505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</a:t>
            </a:r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4000" b="1" dirty="0" err="1">
                <a:solidFill>
                  <a:srgbClr val="BC2A67"/>
                </a:solidFill>
                <a:latin typeface="Bookman Old Style" panose="020506040505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</a:t>
            </a:r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 приобрел </a:t>
            </a:r>
            <a:r>
              <a:rPr lang="ru-RU" sz="4000" b="1" dirty="0" err="1">
                <a:solidFill>
                  <a:srgbClr val="BC2A67"/>
                </a:solidFill>
                <a:latin typeface="Bookman Old Style" panose="0205060405050502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hat</a:t>
            </a:r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И возвращался в </a:t>
            </a:r>
            <a:r>
              <a:rPr lang="ru-RU" sz="4000" b="1" dirty="0" err="1">
                <a:solidFill>
                  <a:srgbClr val="BC2A67"/>
                </a:solidFill>
                <a:latin typeface="Bookman Old Style" panose="020506040505050202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house</a:t>
            </a:r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Мяукая </a:t>
            </a:r>
            <a:r>
              <a:rPr lang="ru-RU" sz="4000" b="1" dirty="0" err="1">
                <a:solidFill>
                  <a:srgbClr val="BC2A67"/>
                </a:solidFill>
                <a:latin typeface="Bookman Old Style" panose="020506040505050202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mouse</a:t>
            </a:r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, </a:t>
            </a:r>
            <a:r>
              <a:rPr lang="ru-RU" sz="4000" b="1" dirty="0" err="1">
                <a:solidFill>
                  <a:srgbClr val="BC2A67"/>
                </a:solidFill>
                <a:latin typeface="Bookman Old Style" panose="020506040505050202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mouse</a:t>
            </a:r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В Англии даже киски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Bookman Old Style" panose="02050604050505020204" pitchFamily="18" charset="0"/>
              </a:rPr>
              <a:t>Мяукают по-английски.</a:t>
            </a:r>
          </a:p>
        </p:txBody>
      </p:sp>
    </p:spTree>
    <p:extLst>
      <p:ext uri="{BB962C8B-B14F-4D97-AF65-F5344CB8AC3E}">
        <p14:creationId xmlns:p14="http://schemas.microsoft.com/office/powerpoint/2010/main" val="13723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C822-E9C8-4FB7-BB8F-EF4997CA77A9}"/>
              </a:ext>
            </a:extLst>
          </p:cNvPr>
          <p:cNvSpPr txBox="1"/>
          <p:nvPr/>
        </p:nvSpPr>
        <p:spPr>
          <a:xfrm>
            <a:off x="2408890" y="1320730"/>
            <a:ext cx="737422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Отлично! </a:t>
            </a:r>
            <a:r>
              <a:rPr lang="en-US" sz="32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Well done!</a:t>
            </a:r>
            <a:endParaRPr lang="ru-RU" sz="32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en-US" sz="32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32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Наше путешествие подходит к концу! Нам пора возвращаться домой в Россию!</a:t>
            </a:r>
          </a:p>
          <a:p>
            <a:pPr algn="ctr"/>
            <a:endParaRPr lang="ru-RU" sz="36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36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Тебе понравилось наше путешествие?</a:t>
            </a:r>
          </a:p>
        </p:txBody>
      </p:sp>
    </p:spTree>
    <p:extLst>
      <p:ext uri="{BB962C8B-B14F-4D97-AF65-F5344CB8AC3E}">
        <p14:creationId xmlns:p14="http://schemas.microsoft.com/office/powerpoint/2010/main" val="1264005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DC822-E9C8-4FB7-BB8F-EF4997CA77A9}"/>
              </a:ext>
            </a:extLst>
          </p:cNvPr>
          <p:cNvSpPr txBox="1"/>
          <p:nvPr/>
        </p:nvSpPr>
        <p:spPr>
          <a:xfrm>
            <a:off x="1860166" y="1666667"/>
            <a:ext cx="847166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Пришло время попрощаться!</a:t>
            </a:r>
          </a:p>
          <a:p>
            <a:pPr algn="ctr"/>
            <a:endParaRPr lang="ru-RU" sz="40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0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По-английски «До свидания» или «Пока» будет – </a:t>
            </a:r>
            <a:r>
              <a:rPr lang="en-US" sz="40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  <a:hlinkClick r:id="rId4"/>
              </a:rPr>
              <a:t>Good bye</a:t>
            </a:r>
            <a:r>
              <a:rPr lang="en-US" sz="4000" b="1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!</a:t>
            </a:r>
            <a:endParaRPr lang="ru-RU" sz="4000" b="1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6EBCB-1344-4395-B9DF-92858ED10AD1}"/>
              </a:ext>
            </a:extLst>
          </p:cNvPr>
          <p:cNvSpPr txBox="1"/>
          <p:nvPr/>
        </p:nvSpPr>
        <p:spPr>
          <a:xfrm>
            <a:off x="1566110" y="5242638"/>
            <a:ext cx="9059780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Нажми на слово, чтобы услышать, как оно звучит!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8E2094-1D7D-4B6A-9207-354C2824C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1" y="3910263"/>
            <a:ext cx="1953753" cy="28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7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D55D9-E77D-4E37-B258-B9AF7CB9ED74}"/>
              </a:ext>
            </a:extLst>
          </p:cNvPr>
          <p:cNvSpPr txBox="1"/>
          <p:nvPr/>
        </p:nvSpPr>
        <p:spPr>
          <a:xfrm>
            <a:off x="779663" y="407015"/>
            <a:ext cx="80167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Чтобы отгадать название страны, тебе нужно решить ребус! </a:t>
            </a:r>
          </a:p>
          <a:p>
            <a:pPr algn="ctr"/>
            <a:r>
              <a:rPr lang="ru-RU" sz="32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Я уверена, ты справишься!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C1FCC3-192E-4E1B-A54C-2DDD0FD4A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48" y="2718697"/>
            <a:ext cx="7810389" cy="310454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AC5210-96BC-448E-A2CD-3D9C8FD58955}"/>
              </a:ext>
            </a:extLst>
          </p:cNvPr>
          <p:cNvSpPr/>
          <p:nvPr/>
        </p:nvSpPr>
        <p:spPr>
          <a:xfrm>
            <a:off x="9912236" y="4701723"/>
            <a:ext cx="18117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Проверь себя!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5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D55D9-E77D-4E37-B258-B9AF7CB9ED74}"/>
              </a:ext>
            </a:extLst>
          </p:cNvPr>
          <p:cNvSpPr txBox="1"/>
          <p:nvPr/>
        </p:nvSpPr>
        <p:spPr>
          <a:xfrm>
            <a:off x="779663" y="407015"/>
            <a:ext cx="8016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Эта страна носит название Англия!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D0B562-9B81-4E18-8070-B180E5706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48" y="1905193"/>
            <a:ext cx="6498649" cy="4332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817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D55D9-E77D-4E37-B258-B9AF7CB9ED74}"/>
              </a:ext>
            </a:extLst>
          </p:cNvPr>
          <p:cNvSpPr txBox="1"/>
          <p:nvPr/>
        </p:nvSpPr>
        <p:spPr>
          <a:xfrm>
            <a:off x="953711" y="1285584"/>
            <a:ext cx="102845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Наше путешествие начинается! </a:t>
            </a:r>
          </a:p>
          <a:p>
            <a:pPr algn="ctr"/>
            <a:r>
              <a:rPr lang="ru-RU" sz="4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Отправимся мы в самое сердце Англии, её столицу – город Лондон!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720D6-6FD8-4C3C-A6BA-8A5FEE6CE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2" y="4603143"/>
            <a:ext cx="1741503" cy="174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A82348-D869-4802-885A-A94E867C2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4326"/>
          <a:stretch/>
        </p:blipFill>
        <p:spPr>
          <a:xfrm>
            <a:off x="1020757" y="0"/>
            <a:ext cx="10150485" cy="6862292"/>
          </a:xfrm>
          <a:prstGeom prst="rect">
            <a:avLst/>
          </a:prstGeom>
        </p:spPr>
      </p:pic>
      <p:pic>
        <p:nvPicPr>
          <p:cNvPr id="8" name="Рисунок 7">
            <a:hlinkClick r:id="rId3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E8AB410-5014-4AA8-8220-D7D91D51A337}"/>
              </a:ext>
            </a:extLst>
          </p:cNvPr>
          <p:cNvSpPr/>
          <p:nvPr/>
        </p:nvSpPr>
        <p:spPr>
          <a:xfrm>
            <a:off x="7567200" y="350520"/>
            <a:ext cx="3520440" cy="1325880"/>
          </a:xfrm>
          <a:prstGeom prst="roundRect">
            <a:avLst/>
          </a:prstGeom>
          <a:solidFill>
            <a:srgbClr val="FCB6C8"/>
          </a:solidFill>
          <a:ln>
            <a:solidFill>
              <a:srgbClr val="BC2A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Карта Лондона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5E9E59-30ED-4198-BCB6-F6366CE09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" y="5421904"/>
            <a:ext cx="1991288" cy="13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0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D55D9-E77D-4E37-B258-B9AF7CB9ED74}"/>
              </a:ext>
            </a:extLst>
          </p:cNvPr>
          <p:cNvSpPr txBox="1"/>
          <p:nvPr/>
        </p:nvSpPr>
        <p:spPr>
          <a:xfrm>
            <a:off x="953711" y="1228397"/>
            <a:ext cx="1028457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Жители Лондона – англичане, говорят на английском языке, но как же нам быть? Мы ведь совсем не знаем этот язык!</a:t>
            </a:r>
          </a:p>
          <a:p>
            <a:pPr algn="ctr"/>
            <a:endParaRPr lang="ru-RU" sz="40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4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Не беда! Нам с тобой поможет «Сказка о язычке»! </a:t>
            </a:r>
          </a:p>
        </p:txBody>
      </p:sp>
    </p:spTree>
    <p:extLst>
      <p:ext uri="{BB962C8B-B14F-4D97-AF65-F5344CB8AC3E}">
        <p14:creationId xmlns:p14="http://schemas.microsoft.com/office/powerpoint/2010/main" val="185522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D55D9-E77D-4E37-B258-B9AF7CB9ED74}"/>
              </a:ext>
            </a:extLst>
          </p:cNvPr>
          <p:cNvSpPr txBox="1"/>
          <p:nvPr/>
        </p:nvSpPr>
        <p:spPr>
          <a:xfrm>
            <a:off x="770831" y="435917"/>
            <a:ext cx="758068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Прослушай эту сказку, повторяй все звуки, которые услышишь! Ставь на паузу, если есть необходимость, и произноси звуки снова!</a:t>
            </a:r>
          </a:p>
          <a:p>
            <a:pPr algn="ctr"/>
            <a:endParaRPr lang="ru-RU" sz="2800" b="1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Эта зарядка для язычка поможет тебе правильно проговаривать английские слова!</a:t>
            </a:r>
          </a:p>
        </p:txBody>
      </p:sp>
      <p:pic>
        <p:nvPicPr>
          <p:cNvPr id="3" name="Рисунок 2">
            <a:hlinkClick r:id="rId6"/>
            <a:extLst>
              <a:ext uri="{FF2B5EF4-FFF2-40B4-BE49-F238E27FC236}">
                <a16:creationId xmlns:a16="http://schemas.microsoft.com/office/drawing/2014/main" id="{82D23044-B293-4BF4-B023-D9A45848A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70" y="4203293"/>
            <a:ext cx="3895210" cy="22187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34B27E-C4B6-4368-A0BC-62EC001A27C1}"/>
              </a:ext>
            </a:extLst>
          </p:cNvPr>
          <p:cNvSpPr/>
          <p:nvPr/>
        </p:nvSpPr>
        <p:spPr>
          <a:xfrm>
            <a:off x="6508780" y="4203293"/>
            <a:ext cx="37133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Нажми на язычок, 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чтобы открыть видео!</a:t>
            </a:r>
          </a:p>
        </p:txBody>
      </p:sp>
    </p:spTree>
    <p:extLst>
      <p:ext uri="{BB962C8B-B14F-4D97-AF65-F5344CB8AC3E}">
        <p14:creationId xmlns:p14="http://schemas.microsoft.com/office/powerpoint/2010/main" val="776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D9C818-9A8A-4BF3-8AF5-5C623B581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7" y="0"/>
            <a:ext cx="2857143" cy="1666667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43F7D0F2-BE25-4FBF-853C-EA20B9793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3824">
            <a:off x="9728011" y="4733163"/>
            <a:ext cx="2180165" cy="2180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D55D9-E77D-4E37-B258-B9AF7CB9ED74}"/>
              </a:ext>
            </a:extLst>
          </p:cNvPr>
          <p:cNvSpPr txBox="1"/>
          <p:nvPr/>
        </p:nvSpPr>
        <p:spPr>
          <a:xfrm>
            <a:off x="413687" y="2459504"/>
            <a:ext cx="113646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Very good! </a:t>
            </a:r>
            <a:endParaRPr lang="ru-RU" sz="6000" b="1" cap="none" spc="0" dirty="0">
              <a:ln w="9525">
                <a:solidFill>
                  <a:srgbClr val="FCB6C8"/>
                </a:solidFill>
                <a:prstDash val="solid"/>
              </a:ln>
              <a:solidFill>
                <a:srgbClr val="BC2A6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6000" b="1" cap="none" spc="0" dirty="0">
                <a:ln w="9525">
                  <a:solidFill>
                    <a:srgbClr val="FCB6C8"/>
                  </a:solidFill>
                  <a:prstDash val="solid"/>
                </a:ln>
                <a:solidFill>
                  <a:srgbClr val="BC2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Очень хорошо!</a:t>
            </a:r>
          </a:p>
        </p:txBody>
      </p:sp>
    </p:spTree>
    <p:extLst>
      <p:ext uri="{BB962C8B-B14F-4D97-AF65-F5344CB8AC3E}">
        <p14:creationId xmlns:p14="http://schemas.microsoft.com/office/powerpoint/2010/main" val="978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664</Words>
  <Application>Microsoft Office PowerPoint</Application>
  <PresentationFormat>Широкоэкранный</PresentationFormat>
  <Paragraphs>90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 Seitova</dc:creator>
  <cp:lastModifiedBy>Nastya Seitova</cp:lastModifiedBy>
  <cp:revision>6</cp:revision>
  <dcterms:created xsi:type="dcterms:W3CDTF">2021-11-18T08:18:25Z</dcterms:created>
  <dcterms:modified xsi:type="dcterms:W3CDTF">2021-12-14T11:28:24Z</dcterms:modified>
</cp:coreProperties>
</file>